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9" r:id="rId7"/>
    <p:sldId id="273" r:id="rId8"/>
    <p:sldId id="258" r:id="rId9"/>
    <p:sldId id="268" r:id="rId10"/>
    <p:sldId id="270" r:id="rId11"/>
    <p:sldId id="277" r:id="rId12"/>
    <p:sldId id="266" r:id="rId13"/>
    <p:sldId id="278" r:id="rId14"/>
    <p:sldId id="279" r:id="rId15"/>
    <p:sldId id="272" r:id="rId16"/>
    <p:sldId id="261" r:id="rId17"/>
    <p:sldId id="262" r:id="rId18"/>
    <p:sldId id="264" r:id="rId19"/>
    <p:sldId id="265" r:id="rId20"/>
    <p:sldId id="274" r:id="rId21"/>
    <p:sldId id="275" r:id="rId22"/>
  </p:sldIdLst>
  <p:sldSz cx="12192000" cy="6858000"/>
  <p:notesSz cx="6858000" cy="9144000"/>
  <p:custDataLst>
    <p:tags r:id="rId2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96E61-5307-4EDE-BD2E-5FB5EF882ADC}" v="1155" dt="2023-06-27T17:05:26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grass&#10;&#10;Description automatically generated">
            <a:extLst>
              <a:ext uri="{FF2B5EF4-FFF2-40B4-BE49-F238E27FC236}">
                <a16:creationId xmlns:a16="http://schemas.microsoft.com/office/drawing/2014/main" id="{A2BA5200-5038-AA4E-6E48-91BF86A1F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-5016" r="105" b="15349"/>
          <a:stretch/>
        </p:blipFill>
        <p:spPr>
          <a:xfrm>
            <a:off x="0" y="-435429"/>
            <a:ext cx="12202368" cy="7293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4E748-97E7-FB5B-39B9-3FAA142D2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852" y="422026"/>
            <a:ext cx="6212114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4AE94-D179-EAC2-91ED-C5EE6139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subtitle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17F95-F4EA-4D55-9606-34EA36CD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7C88D-E4BC-49CA-9033-601655E24BFE}" type="datetimeFigureOut">
              <a:rPr lang="nl-NL" smtClean="0"/>
              <a:pPr/>
              <a:t>27-6-2023</a:t>
            </a:fld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DE082-9DFE-CD1B-B7EC-9DF3BE53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37EEE4-BB64-4C83-ABD4-00302F818E7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A4A2734-3715-828E-064B-A12B3CAF6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19" y="379662"/>
            <a:ext cx="2673101" cy="26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6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A9AF-BD9D-6C3B-4A76-ABD02B13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1889B-731C-77C2-5D53-BD9090B71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8F535-9128-250A-8C40-E04C9F68D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A6096-1650-4577-7BDB-E520FD5B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42B5D-4301-0194-FA0C-4168FD71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58E78-386B-A8C3-2903-2B5B6637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8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4F68-5148-CD5C-DC10-12C8D9F2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8D9BC-FE8A-F76C-03F3-A60364B44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0CE36-9E3E-DCF5-8971-95DC5FD6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F74E2-5286-8FD0-5ED9-0D4807F1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D0FF-D6A5-ECA6-8381-526D98EC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2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1E5E2-F066-35B0-CE7E-726E94C17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73BE0-F7F3-189D-851C-25E8BFA71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2B060-FB53-E738-4ABB-8EE8F6D9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426AC-1827-972B-CA5A-2AE10A90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5DCE4-F925-FCB2-343D-CCA2940D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74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4199-F585-0D8B-09DE-218BD4F1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F777-C032-70DD-5429-819890983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CD178-BEEB-AF4C-FD0B-627C8D41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71C37-9FD4-5498-48DB-8FBC92A8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7C680-DCA2-4632-D6A1-A16C0D07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0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E6EC-2681-2315-4964-905D7566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22BEA-F36E-5813-AC3C-8707E5C5F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CEC1F-5481-885B-BFAF-DF7C94B0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40D4-0100-C6EC-AA21-748037B2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8357-90DD-62F7-F3F3-5059CE07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91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9D77-1B9B-AD4E-9796-4C98DC3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994F8-A40D-7C1A-3E7E-76EFE68BB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2BA66-F762-BB8A-FE38-02437BA81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8E4B0-E5F1-8471-9D4E-55B07A76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347B-E256-E8FC-9DD0-C1B8A0CB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FB8E7-747A-059C-01DA-36BC171E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21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8C1F-E9B9-0920-36DF-C3D6D8E6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23A71-300B-31E3-ED05-AFDFB503F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154E7-F51F-4FE8-6796-37E70554B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C946C-ED0B-5F93-AB5F-C27D5A45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8080C-B83A-C243-280C-536CD3D3E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9416C9-48AA-3D24-DB82-031ECD52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2C03C-EA82-4451-E10C-A6442DF5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905EB-799E-0424-87E5-51A3763C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95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8C1F-E9B9-0920-36DF-C3D6D8E6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23A71-300B-31E3-ED05-AFDFB503F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4653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154E7-F51F-4FE8-6796-37E70554B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46539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C946C-ED0B-5F93-AB5F-C27D5A45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3301" y="1681163"/>
            <a:ext cx="34653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8080C-B83A-C243-280C-536CD3D3E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3301" y="2505075"/>
            <a:ext cx="346539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9416C9-48AA-3D24-DB82-031ECD52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2C03C-EA82-4451-E10C-A6442DF5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905EB-799E-0424-87E5-51A3763C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A83A32A-ABFC-8F6F-89A8-CDF9C05123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6813" y="1681163"/>
            <a:ext cx="34653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F5B1E61-1DA0-43EA-FB0A-F7B6B00DD8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86813" y="2505075"/>
            <a:ext cx="346539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ED902D-00EA-FCA5-890F-C4F9F1F59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3301" y="1676502"/>
            <a:ext cx="34653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5FC5128-836A-7F53-E01B-2D22CA2000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63301" y="2500414"/>
            <a:ext cx="346539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18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5829-A24A-3716-D7D7-5ED6A21C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EDDB1-8A91-523C-F214-7DE4F685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2DFD3-6724-5DB8-4C3C-2D0D9830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20703-0AB6-D4FA-F225-1D11C0C0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03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869B0-A05E-CBD9-4763-86FBB851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B8340-AE66-C6F5-0A17-FCAA0312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7F951-5B98-EE42-7860-EE58C972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69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2761-1178-67CE-C11F-73C835D1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9D5BB-A805-C2FF-9C4E-9917A92D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68631-BA9F-B63E-1905-3DAE06608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7A432-34BD-7517-1DDB-26A48948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2E35E-6424-EBC8-DA6B-96E10FDF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64CBD-AD16-F77A-A0EF-E8E330B1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04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190EAC-693C-7D65-FD92-D2E624828571}"/>
              </a:ext>
            </a:extLst>
          </p:cNvPr>
          <p:cNvSpPr/>
          <p:nvPr userDrawn="1"/>
        </p:nvSpPr>
        <p:spPr>
          <a:xfrm>
            <a:off x="0" y="1"/>
            <a:ext cx="12192000" cy="1323973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E84F1-4238-4DEC-01EF-F8FC67E06415}"/>
              </a:ext>
            </a:extLst>
          </p:cNvPr>
          <p:cNvSpPr/>
          <p:nvPr userDrawn="1"/>
        </p:nvSpPr>
        <p:spPr>
          <a:xfrm>
            <a:off x="0" y="6257925"/>
            <a:ext cx="12192000" cy="60007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C661E-D1B0-5935-9DD9-31CECDE1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39967-2267-356E-D144-E40AB0276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2D9B7-F72C-331B-BED4-97223A3E7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07C88D-E4BC-49CA-9033-601655E24BFE}" type="datetimeFigureOut">
              <a:rPr lang="nl-NL" smtClean="0"/>
              <a:pPr/>
              <a:t>27-6-2023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940DC-BC77-CDC7-34F3-D65521351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2CF7D-54A1-82CE-9218-0745D0F8C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37EEE4-BB64-4C83-ABD4-00302F818E7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ABB8179-DCB0-9E69-C6C1-896473256D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44" y="176989"/>
            <a:ext cx="1336712" cy="13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7850-2F91-6FBA-7B9D-FB3C87CC9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/>
              <a:t>Coaching en Training</a:t>
            </a:r>
            <a:br>
              <a:rPr lang="nl-NL"/>
            </a:b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8C1F-2129-594B-FA43-2BF02DEA0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71816" y="3905413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/>
              <a:t>Rollen en verantwoordlijkheden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D5CCF67-1EEF-8A50-8195-D8A573C9C5BB}"/>
              </a:ext>
            </a:extLst>
          </p:cNvPr>
          <p:cNvSpPr txBox="1">
            <a:spLocks/>
          </p:cNvSpPr>
          <p:nvPr/>
        </p:nvSpPr>
        <p:spPr>
          <a:xfrm>
            <a:off x="2997263" y="803438"/>
            <a:ext cx="4584637" cy="811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950F8741-7F55-50DE-6600-CEEB1DAA176A}"/>
              </a:ext>
            </a:extLst>
          </p:cNvPr>
          <p:cNvSpPr/>
          <p:nvPr/>
        </p:nvSpPr>
        <p:spPr>
          <a:xfrm rot="435687">
            <a:off x="8155103" y="373716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err="1">
                <a:solidFill>
                  <a:sysClr val="windowText" lastClr="000000"/>
                </a:solidFill>
              </a:rPr>
              <a:t>Work</a:t>
            </a:r>
            <a:r>
              <a:rPr lang="nl-NL" sz="3600">
                <a:solidFill>
                  <a:sysClr val="windowText" lastClr="000000"/>
                </a:solidFill>
              </a:rPr>
              <a:t> in </a:t>
            </a:r>
            <a:r>
              <a:rPr lang="nl-NL" sz="3600" err="1">
                <a:solidFill>
                  <a:sysClr val="windowText" lastClr="000000"/>
                </a:solidFill>
              </a:rPr>
              <a:t>progress</a:t>
            </a:r>
            <a:endParaRPr lang="nl-NL" sz="36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8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A70A-13AA-C09C-D515-4BBE707D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333720"/>
            <a:ext cx="10515600" cy="779463"/>
          </a:xfrm>
        </p:spPr>
        <p:txBody>
          <a:bodyPr/>
          <a:lstStyle/>
          <a:p>
            <a:r>
              <a:rPr lang="nl-NL"/>
              <a:t>Kom training geven!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154D3-6396-5AED-DCBC-D27F067A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70" y="1825625"/>
            <a:ext cx="32020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/>
              <a:t>Herken je jezelf hierin?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/>
              <a:t>betrokken bij de club?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/>
              <a:t>vind je hockey gaaf?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/>
              <a:t>wil je dat anderen ook leren?</a:t>
            </a:r>
          </a:p>
        </p:txBody>
      </p:sp>
      <p:pic>
        <p:nvPicPr>
          <p:cNvPr id="4" name="Picture 2" descr="Indian Maharadja Softshell Jack Dames">
            <a:extLst>
              <a:ext uri="{FF2B5EF4-FFF2-40B4-BE49-F238E27FC236}">
                <a16:creationId xmlns:a16="http://schemas.microsoft.com/office/drawing/2014/main" id="{3114D435-5861-2755-B831-86C78A8E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88" y="3520937"/>
            <a:ext cx="2526272" cy="25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8E4C36-1A35-48E1-1C3E-5D85A7E05363}"/>
              </a:ext>
            </a:extLst>
          </p:cNvPr>
          <p:cNvSpPr txBox="1">
            <a:spLocks/>
          </p:cNvSpPr>
          <p:nvPr/>
        </p:nvSpPr>
        <p:spPr>
          <a:xfrm>
            <a:off x="9273138" y="1736173"/>
            <a:ext cx="3202021" cy="1841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sz="1800" b="1"/>
              <a:t>En wil je ook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nl-NL" sz="1800"/>
              <a:t>een stoere HCC trainersjas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nl-NL" sz="1800"/>
              <a:t>een vrijwilligersvergoeding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nl-NL" sz="1800"/>
              <a:t>een opleiding tot trainer krijgen</a:t>
            </a:r>
          </a:p>
          <a:p>
            <a:pPr marL="0" indent="0">
              <a:buClr>
                <a:srgbClr val="92D050"/>
              </a:buClr>
              <a:buNone/>
            </a:pPr>
            <a:endParaRPr lang="nl-NL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377B81-7FE5-8670-4B5C-2B4BFEAE0C75}"/>
              </a:ext>
            </a:extLst>
          </p:cNvPr>
          <p:cNvSpPr txBox="1">
            <a:spLocks/>
          </p:cNvSpPr>
          <p:nvPr/>
        </p:nvSpPr>
        <p:spPr>
          <a:xfrm>
            <a:off x="5992785" y="4233379"/>
            <a:ext cx="3618575" cy="1943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sz="1800" b="1"/>
              <a:t>Wij regelen</a:t>
            </a:r>
          </a:p>
          <a:p>
            <a:pPr>
              <a:buClr>
                <a:srgbClr val="0069B4"/>
              </a:buClr>
            </a:pPr>
            <a:r>
              <a:rPr lang="nl-NL" sz="1800"/>
              <a:t>een coach voor de wedstrijden </a:t>
            </a:r>
          </a:p>
          <a:p>
            <a:pPr>
              <a:buClr>
                <a:srgbClr val="0069B4"/>
              </a:buClr>
            </a:pPr>
            <a:r>
              <a:rPr lang="nl-NL" sz="1800"/>
              <a:t>begeleiding op de training</a:t>
            </a:r>
          </a:p>
          <a:p>
            <a:pPr>
              <a:buClr>
                <a:srgbClr val="0069B4"/>
              </a:buClr>
            </a:pPr>
            <a:r>
              <a:rPr lang="nl-NL" sz="1800"/>
              <a:t>een manager voor rijschema’s </a:t>
            </a:r>
            <a:br>
              <a:rPr lang="nl-NL" sz="1800"/>
            </a:br>
            <a:r>
              <a:rPr lang="nl-NL" sz="1800"/>
              <a:t>en afmeldingen </a:t>
            </a:r>
          </a:p>
          <a:p>
            <a:pPr>
              <a:buClr>
                <a:srgbClr val="0069B4"/>
              </a:buClr>
            </a:pPr>
            <a:endParaRPr lang="nl-NL" sz="1800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1670EB95-DFCA-EE54-4974-DB3E788AD06F}"/>
              </a:ext>
            </a:extLst>
          </p:cNvPr>
          <p:cNvSpPr/>
          <p:nvPr/>
        </p:nvSpPr>
        <p:spPr>
          <a:xfrm rot="435687">
            <a:off x="785140" y="2421307"/>
            <a:ext cx="3550466" cy="1934064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Flyer als reclame in de app</a:t>
            </a:r>
          </a:p>
        </p:txBody>
      </p:sp>
    </p:spTree>
    <p:extLst>
      <p:ext uri="{BB962C8B-B14F-4D97-AF65-F5344CB8AC3E}">
        <p14:creationId xmlns:p14="http://schemas.microsoft.com/office/powerpoint/2010/main" val="198511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446F-BF17-C3A6-4C69-7A2B4E52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Begeleiding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D3A8E-3A47-14CC-70E0-52ED8FA97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Niet ieder team hoeft het wiel uit te vinden.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Alle trainers &amp; coaches krijgen een passende opleiding:</a:t>
            </a:r>
          </a:p>
          <a:p>
            <a:r>
              <a:rPr lang="nl-NL" dirty="0"/>
              <a:t>HT1 of HT2</a:t>
            </a:r>
          </a:p>
          <a:p>
            <a:r>
              <a:rPr lang="nl-NL" dirty="0"/>
              <a:t>Train de trainer </a:t>
            </a:r>
          </a:p>
          <a:p>
            <a:r>
              <a:rPr lang="nl-NL" dirty="0"/>
              <a:t>Voor breedte teams: Standaard trainingsplan en oefeningen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Teammanagers en coaches krijgen </a:t>
            </a:r>
          </a:p>
          <a:p>
            <a:r>
              <a:rPr lang="nl-NL" dirty="0"/>
              <a:t>Standaard rijschema’s, templates voor wissels, barouders</a:t>
            </a:r>
          </a:p>
          <a:p>
            <a:r>
              <a:rPr lang="nl-NL" dirty="0"/>
              <a:t>Voorbeeld teksten en communicatie richting ouders en spelers</a:t>
            </a:r>
          </a:p>
          <a:p>
            <a:r>
              <a:rPr lang="nl-NL" dirty="0"/>
              <a:t>Toegang tot appgroep voor vragen</a:t>
            </a:r>
          </a:p>
        </p:txBody>
      </p:sp>
    </p:spTree>
    <p:extLst>
      <p:ext uri="{BB962C8B-B14F-4D97-AF65-F5344CB8AC3E}">
        <p14:creationId xmlns:p14="http://schemas.microsoft.com/office/powerpoint/2010/main" val="93053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367E-CAED-EA5B-136A-607D7D59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Manager	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75E6FA-B753-7DCF-D2ED-19917C5A949B}"/>
              </a:ext>
            </a:extLst>
          </p:cNvPr>
          <p:cNvGrpSpPr/>
          <p:nvPr/>
        </p:nvGrpSpPr>
        <p:grpSpPr>
          <a:xfrm>
            <a:off x="485773" y="1929341"/>
            <a:ext cx="5381626" cy="1209298"/>
            <a:chOff x="485773" y="1929341"/>
            <a:chExt cx="5381626" cy="12092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EBC779-1AED-5A20-C007-D3978164076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Beschrijving</a:t>
              </a:r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640D1-0449-940C-6324-52B9A998AD9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Organisatorische zaken regelen: wedstrijd schema, rijbeurten, bardienst, teamuitje, afmeldingen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BCECD7-BC91-7A28-EC8C-D236D703A22C}"/>
              </a:ext>
            </a:extLst>
          </p:cNvPr>
          <p:cNvGrpSpPr/>
          <p:nvPr/>
        </p:nvGrpSpPr>
        <p:grpSpPr>
          <a:xfrm>
            <a:off x="485773" y="3326234"/>
            <a:ext cx="5381626" cy="2522116"/>
            <a:chOff x="485773" y="1929341"/>
            <a:chExt cx="5381626" cy="252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7CB293-0E6A-2F0D-7538-5225F727461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Taken </a:t>
              </a:r>
              <a:endParaRPr lang="nl-N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A06061-77C9-F1F0-A420-F2A0E5808D45}"/>
                </a:ext>
              </a:extLst>
            </p:cNvPr>
            <p:cNvSpPr/>
            <p:nvPr/>
          </p:nvSpPr>
          <p:spPr>
            <a:xfrm>
              <a:off x="485773" y="2253190"/>
              <a:ext cx="5381626" cy="2198267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Schema’s (rij, bar, fruit): Bij ieder (deelseizoen) start een schema maken om te zorgen dat alle taken evenredig verdeeld worden. 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Afmeldingen: Afmeldingen noteren en bijhouden. Bij teveel afmeldingen 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Oefenwedstrijden, toernooitjes organiseren.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Contactpersoon richting lijnorganisatie en andere teams.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D64B8-DF5D-C070-5756-5FEE1ECBE11A}"/>
              </a:ext>
            </a:extLst>
          </p:cNvPr>
          <p:cNvGrpSpPr/>
          <p:nvPr/>
        </p:nvGrpSpPr>
        <p:grpSpPr>
          <a:xfrm>
            <a:off x="6324600" y="1929341"/>
            <a:ext cx="5381626" cy="1209298"/>
            <a:chOff x="485773" y="1929341"/>
            <a:chExt cx="5381626" cy="12092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17B3B-E814-4C96-224A-A771F14315B4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Ondersteuning vanuit vereniging</a:t>
              </a:r>
              <a:endParaRPr lang="nl-N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3503F7-0498-A052-F0CF-10F4024036F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Standaard schema’s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Contactpersoon bij vragen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34E2A6-67C6-2E8F-CDAA-FF29CADDF3DE}"/>
              </a:ext>
            </a:extLst>
          </p:cNvPr>
          <p:cNvGrpSpPr/>
          <p:nvPr/>
        </p:nvGrpSpPr>
        <p:grpSpPr>
          <a:xfrm>
            <a:off x="6324600" y="3326234"/>
            <a:ext cx="5381626" cy="1209298"/>
            <a:chOff x="485773" y="1929341"/>
            <a:chExt cx="5381626" cy="120929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D58F94-4301-17E9-2AA4-F59886A3D17F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Voorwaarden</a:t>
              </a:r>
              <a:endParaRPr lang="nl-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FF258E-5650-1C35-1871-5A0A01D5ED1E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Een volwassen persoon met enig organisatorische en communicatieve vaardigheden</a:t>
              </a:r>
            </a:p>
          </p:txBody>
        </p:sp>
      </p:grp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36DDDF1-EE7E-336F-9497-13971358D507}"/>
              </a:ext>
            </a:extLst>
          </p:cNvPr>
          <p:cNvSpPr/>
          <p:nvPr/>
        </p:nvSpPr>
        <p:spPr>
          <a:xfrm rot="435687">
            <a:off x="5737579" y="227814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Aanvullingen welkom</a:t>
            </a:r>
          </a:p>
        </p:txBody>
      </p:sp>
    </p:spTree>
    <p:extLst>
      <p:ext uri="{BB962C8B-B14F-4D97-AF65-F5344CB8AC3E}">
        <p14:creationId xmlns:p14="http://schemas.microsoft.com/office/powerpoint/2010/main" val="87399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367E-CAED-EA5B-136A-607D7D59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Coach	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75E6FA-B753-7DCF-D2ED-19917C5A949B}"/>
              </a:ext>
            </a:extLst>
          </p:cNvPr>
          <p:cNvGrpSpPr/>
          <p:nvPr/>
        </p:nvGrpSpPr>
        <p:grpSpPr>
          <a:xfrm>
            <a:off x="485773" y="1929341"/>
            <a:ext cx="5381626" cy="1209298"/>
            <a:chOff x="485773" y="1929341"/>
            <a:chExt cx="5381626" cy="12092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EBC779-1AED-5A20-C007-D3978164076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Beschrijving</a:t>
              </a:r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640D1-0449-940C-6324-52B9A998AD9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>
                  <a:solidFill>
                    <a:schemeClr val="accent1">
                      <a:lumMod val="50000"/>
                    </a:schemeClr>
                  </a:solidFill>
                </a:rPr>
                <a:t>De coach zorgt voor een goed verloop van de wedstrijd.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BCECD7-BC91-7A28-EC8C-D236D703A22C}"/>
              </a:ext>
            </a:extLst>
          </p:cNvPr>
          <p:cNvGrpSpPr/>
          <p:nvPr/>
        </p:nvGrpSpPr>
        <p:grpSpPr>
          <a:xfrm>
            <a:off x="485773" y="3326234"/>
            <a:ext cx="5381626" cy="2522116"/>
            <a:chOff x="485773" y="1929341"/>
            <a:chExt cx="5381626" cy="252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7CB293-0E6A-2F0D-7538-5225F727461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Taken </a:t>
              </a:r>
              <a:endParaRPr lang="nl-N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A06061-77C9-F1F0-A420-F2A0E5808D45}"/>
                </a:ext>
              </a:extLst>
            </p:cNvPr>
            <p:cNvSpPr/>
            <p:nvPr/>
          </p:nvSpPr>
          <p:spPr>
            <a:xfrm>
              <a:off x="485773" y="2253190"/>
              <a:ext cx="5381626" cy="2198267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Opstelling.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>
                  <a:solidFill>
                    <a:schemeClr val="accent1">
                      <a:lumMod val="50000"/>
                    </a:schemeClr>
                  </a:solidFill>
                </a:rPr>
                <a:t>Wisselschema.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Sturing van team in het veld.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Contact met de coach van de tegenpartij.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D64B8-DF5D-C070-5756-5FEE1ECBE11A}"/>
              </a:ext>
            </a:extLst>
          </p:cNvPr>
          <p:cNvGrpSpPr/>
          <p:nvPr/>
        </p:nvGrpSpPr>
        <p:grpSpPr>
          <a:xfrm>
            <a:off x="6324600" y="1929341"/>
            <a:ext cx="5381626" cy="1209298"/>
            <a:chOff x="485773" y="1929341"/>
            <a:chExt cx="5381626" cy="12092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17B3B-E814-4C96-224A-A771F14315B4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Ondersteuning vanuit vereniging</a:t>
              </a:r>
              <a:endParaRPr lang="nl-N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3503F7-0498-A052-F0CF-10F4024036F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Contactpersoon bij vragen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Basisopleiding Training Geven &amp; Coachen in September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34E2A6-67C6-2E8F-CDAA-FF29CADDF3DE}"/>
              </a:ext>
            </a:extLst>
          </p:cNvPr>
          <p:cNvGrpSpPr/>
          <p:nvPr/>
        </p:nvGrpSpPr>
        <p:grpSpPr>
          <a:xfrm>
            <a:off x="6324600" y="3326234"/>
            <a:ext cx="5381626" cy="1209298"/>
            <a:chOff x="485773" y="1929341"/>
            <a:chExt cx="5381626" cy="120929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D58F94-4301-17E9-2AA4-F59886A3D17F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Voorwaarden</a:t>
              </a:r>
              <a:endParaRPr lang="nl-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FF258E-5650-1C35-1871-5A0A01D5ED1E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Basisopleiding Training Geven &amp; Coachen</a:t>
              </a:r>
              <a:b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</a:b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D0A5B7A-5840-BC83-601E-49C7D0BCD36B}"/>
              </a:ext>
            </a:extLst>
          </p:cNvPr>
          <p:cNvSpPr/>
          <p:nvPr/>
        </p:nvSpPr>
        <p:spPr>
          <a:xfrm rot="435687">
            <a:off x="5737579" y="227814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Aanvullingen welkom</a:t>
            </a:r>
          </a:p>
        </p:txBody>
      </p:sp>
    </p:spTree>
    <p:extLst>
      <p:ext uri="{BB962C8B-B14F-4D97-AF65-F5344CB8AC3E}">
        <p14:creationId xmlns:p14="http://schemas.microsoft.com/office/powerpoint/2010/main" val="287336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367E-CAED-EA5B-136A-607D7D59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Trainer	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75E6FA-B753-7DCF-D2ED-19917C5A949B}"/>
              </a:ext>
            </a:extLst>
          </p:cNvPr>
          <p:cNvGrpSpPr/>
          <p:nvPr/>
        </p:nvGrpSpPr>
        <p:grpSpPr>
          <a:xfrm>
            <a:off x="485773" y="1929341"/>
            <a:ext cx="5381626" cy="1209298"/>
            <a:chOff x="485773" y="1929341"/>
            <a:chExt cx="5381626" cy="12092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EBC779-1AED-5A20-C007-D3978164076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Beschrijving</a:t>
              </a:r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640D1-0449-940C-6324-52B9A998AD9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/>
                <a:t>De trainer zorgt voor de opleiding van de spelers.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BCECD7-BC91-7A28-EC8C-D236D703A22C}"/>
              </a:ext>
            </a:extLst>
          </p:cNvPr>
          <p:cNvGrpSpPr/>
          <p:nvPr/>
        </p:nvGrpSpPr>
        <p:grpSpPr>
          <a:xfrm>
            <a:off x="485773" y="3326234"/>
            <a:ext cx="5381626" cy="2522116"/>
            <a:chOff x="485773" y="1929341"/>
            <a:chExt cx="5381626" cy="252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7CB293-0E6A-2F0D-7538-5225F727461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Taken </a:t>
              </a:r>
              <a:endParaRPr lang="nl-N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A06061-77C9-F1F0-A420-F2A0E5808D45}"/>
                </a:ext>
              </a:extLst>
            </p:cNvPr>
            <p:cNvSpPr/>
            <p:nvPr/>
          </p:nvSpPr>
          <p:spPr>
            <a:xfrm>
              <a:off x="485773" y="2253190"/>
              <a:ext cx="5381626" cy="2198267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Training voorbereiden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>
                  <a:solidFill>
                    <a:schemeClr val="accent1">
                      <a:lumMod val="50000"/>
                    </a:schemeClr>
                  </a:solidFill>
                </a:rPr>
                <a:t>Training geven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Spelers begeleiden in hun speltechniek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D64B8-DF5D-C070-5756-5FEE1ECBE11A}"/>
              </a:ext>
            </a:extLst>
          </p:cNvPr>
          <p:cNvGrpSpPr/>
          <p:nvPr/>
        </p:nvGrpSpPr>
        <p:grpSpPr>
          <a:xfrm>
            <a:off x="6324600" y="1929341"/>
            <a:ext cx="5381626" cy="2137833"/>
            <a:chOff x="485773" y="1929341"/>
            <a:chExt cx="5381626" cy="213783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17B3B-E814-4C96-224A-A771F14315B4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Ondersteuning vanuit vereniging</a:t>
              </a:r>
              <a:endParaRPr lang="nl-N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3503F7-0498-A052-F0CF-10F4024036FF}"/>
                </a:ext>
              </a:extLst>
            </p:cNvPr>
            <p:cNvSpPr/>
            <p:nvPr/>
          </p:nvSpPr>
          <p:spPr>
            <a:xfrm>
              <a:off x="485773" y="2253189"/>
              <a:ext cx="5381626" cy="1813985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Standaard trainingsplan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>
                  <a:solidFill>
                    <a:schemeClr val="accent1">
                      <a:lumMod val="50000"/>
                    </a:schemeClr>
                  </a:solidFill>
                </a:rPr>
                <a:t>Train de trainer begeleiding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Breedte teams: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Basisopleiding Training Geven &amp; Coachen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Selectie Teams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Hockey Trainer 2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34E2A6-67C6-2E8F-CDAA-FF29CADDF3DE}"/>
              </a:ext>
            </a:extLst>
          </p:cNvPr>
          <p:cNvGrpSpPr/>
          <p:nvPr/>
        </p:nvGrpSpPr>
        <p:grpSpPr>
          <a:xfrm>
            <a:off x="6324600" y="4258867"/>
            <a:ext cx="5381626" cy="1589483"/>
            <a:chOff x="485773" y="2043641"/>
            <a:chExt cx="5381626" cy="15894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D58F94-4301-17E9-2AA4-F59886A3D17F}"/>
                </a:ext>
              </a:extLst>
            </p:cNvPr>
            <p:cNvSpPr/>
            <p:nvPr/>
          </p:nvSpPr>
          <p:spPr>
            <a:xfrm>
              <a:off x="485773" y="20436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Voorwaarden</a:t>
              </a:r>
              <a:endParaRPr lang="nl-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FF258E-5650-1C35-1871-5A0A01D5ED1E}"/>
                </a:ext>
              </a:extLst>
            </p:cNvPr>
            <p:cNvSpPr/>
            <p:nvPr/>
          </p:nvSpPr>
          <p:spPr>
            <a:xfrm>
              <a:off x="485773" y="2367490"/>
              <a:ext cx="5381626" cy="1265634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Breedte teams: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Basisopleiding Training Geven &amp; Coachen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Selectie Teams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Hockey Trainer 2</a:t>
              </a:r>
            </a:p>
          </p:txBody>
        </p:sp>
      </p:grp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35F44EB-9714-8566-0D40-80FCBA53E352}"/>
              </a:ext>
            </a:extLst>
          </p:cNvPr>
          <p:cNvSpPr/>
          <p:nvPr/>
        </p:nvSpPr>
        <p:spPr>
          <a:xfrm rot="435687">
            <a:off x="5737579" y="227814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Aanvullingen welkom</a:t>
            </a:r>
          </a:p>
        </p:txBody>
      </p:sp>
    </p:spTree>
    <p:extLst>
      <p:ext uri="{BB962C8B-B14F-4D97-AF65-F5344CB8AC3E}">
        <p14:creationId xmlns:p14="http://schemas.microsoft.com/office/powerpoint/2010/main" val="342981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367E-CAED-EA5B-136A-607D7D59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Trainings-begeleiding</a:t>
            </a:r>
            <a:r>
              <a:rPr lang="nl-NL" b="1"/>
              <a:t>	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75E6FA-B753-7DCF-D2ED-19917C5A949B}"/>
              </a:ext>
            </a:extLst>
          </p:cNvPr>
          <p:cNvGrpSpPr/>
          <p:nvPr/>
        </p:nvGrpSpPr>
        <p:grpSpPr>
          <a:xfrm>
            <a:off x="485773" y="1929341"/>
            <a:ext cx="5381626" cy="1209298"/>
            <a:chOff x="485773" y="1929341"/>
            <a:chExt cx="5381626" cy="12092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EBC779-1AED-5A20-C007-D3978164076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Beschrijving</a:t>
              </a:r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640D1-0449-940C-6324-52B9A998AD9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In veel </a:t>
              </a:r>
              <a:r>
                <a:rPr lang="nl-NL" sz="1800" err="1">
                  <a:solidFill>
                    <a:schemeClr val="accent1">
                      <a:lumMod val="50000"/>
                    </a:schemeClr>
                  </a:solidFill>
                </a:rPr>
                <a:t>jeugd-teams</a:t>
              </a: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 zijn de spelers in de puberende leeftijd. De trainings-begeleiding zorgt voor de pedagogische en sturende kant.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BCECD7-BC91-7A28-EC8C-D236D703A22C}"/>
              </a:ext>
            </a:extLst>
          </p:cNvPr>
          <p:cNvGrpSpPr/>
          <p:nvPr/>
        </p:nvGrpSpPr>
        <p:grpSpPr>
          <a:xfrm>
            <a:off x="485773" y="3326234"/>
            <a:ext cx="5381626" cy="2522116"/>
            <a:chOff x="485773" y="1929341"/>
            <a:chExt cx="5381626" cy="252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7CB293-0E6A-2F0D-7538-5225F727461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Taken </a:t>
              </a:r>
              <a:endParaRPr lang="nl-N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A06061-77C9-F1F0-A420-F2A0E5808D45}"/>
                </a:ext>
              </a:extLst>
            </p:cNvPr>
            <p:cNvSpPr/>
            <p:nvPr/>
          </p:nvSpPr>
          <p:spPr>
            <a:xfrm>
              <a:off x="485773" y="2253190"/>
              <a:ext cx="5381626" cy="2198267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Spelers begeleiden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err="1">
                  <a:solidFill>
                    <a:schemeClr val="accent1">
                      <a:lumMod val="50000"/>
                    </a:schemeClr>
                  </a:solidFill>
                </a:rPr>
                <a:t>Backup</a:t>
              </a:r>
              <a:r>
                <a:rPr lang="nl-NL">
                  <a:solidFill>
                    <a:schemeClr val="accent1">
                      <a:lumMod val="50000"/>
                    </a:schemeClr>
                  </a:solidFill>
                </a:rPr>
                <a:t> voor trainer</a:t>
              </a: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D64B8-DF5D-C070-5756-5FEE1ECBE11A}"/>
              </a:ext>
            </a:extLst>
          </p:cNvPr>
          <p:cNvGrpSpPr/>
          <p:nvPr/>
        </p:nvGrpSpPr>
        <p:grpSpPr>
          <a:xfrm>
            <a:off x="6324600" y="1929341"/>
            <a:ext cx="5381626" cy="1209299"/>
            <a:chOff x="485773" y="1929341"/>
            <a:chExt cx="5381626" cy="12092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17B3B-E814-4C96-224A-A771F14315B4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Ondersteuning vanuit vereniging</a:t>
              </a:r>
              <a:endParaRPr lang="nl-N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3503F7-0498-A052-F0CF-10F4024036FF}"/>
                </a:ext>
              </a:extLst>
            </p:cNvPr>
            <p:cNvSpPr/>
            <p:nvPr/>
          </p:nvSpPr>
          <p:spPr>
            <a:xfrm>
              <a:off x="485773" y="2253190"/>
              <a:ext cx="5381626" cy="88545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Basisopleiding Training Geven &amp; Coachen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34E2A6-67C6-2E8F-CDAA-FF29CADDF3DE}"/>
              </a:ext>
            </a:extLst>
          </p:cNvPr>
          <p:cNvGrpSpPr/>
          <p:nvPr/>
        </p:nvGrpSpPr>
        <p:grpSpPr>
          <a:xfrm>
            <a:off x="6324600" y="3317900"/>
            <a:ext cx="5381626" cy="1589483"/>
            <a:chOff x="485773" y="2043641"/>
            <a:chExt cx="5381626" cy="15894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D58F94-4301-17E9-2AA4-F59886A3D17F}"/>
                </a:ext>
              </a:extLst>
            </p:cNvPr>
            <p:cNvSpPr/>
            <p:nvPr/>
          </p:nvSpPr>
          <p:spPr>
            <a:xfrm>
              <a:off x="485773" y="20436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Voorwaarden</a:t>
              </a:r>
              <a:endParaRPr lang="nl-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FF258E-5650-1C35-1871-5A0A01D5ED1E}"/>
                </a:ext>
              </a:extLst>
            </p:cNvPr>
            <p:cNvSpPr/>
            <p:nvPr/>
          </p:nvSpPr>
          <p:spPr>
            <a:xfrm>
              <a:off x="485773" y="2367490"/>
              <a:ext cx="5381626" cy="1265634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Een volwassen persoon met enig pedagogische en communicatieve vaardigheden</a:t>
              </a:r>
            </a:p>
          </p:txBody>
        </p:sp>
      </p:grp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B75A167A-48EC-18FF-041D-FE35C207EE35}"/>
              </a:ext>
            </a:extLst>
          </p:cNvPr>
          <p:cNvSpPr/>
          <p:nvPr/>
        </p:nvSpPr>
        <p:spPr>
          <a:xfrm rot="435687">
            <a:off x="5737579" y="227814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Aanvullingen welkom</a:t>
            </a:r>
          </a:p>
        </p:txBody>
      </p:sp>
    </p:spTree>
    <p:extLst>
      <p:ext uri="{BB962C8B-B14F-4D97-AF65-F5344CB8AC3E}">
        <p14:creationId xmlns:p14="http://schemas.microsoft.com/office/powerpoint/2010/main" val="1729364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367E-CAED-EA5B-136A-607D7D59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Lijn coördinator</a:t>
            </a:r>
            <a:r>
              <a:rPr lang="nl-NL" b="1"/>
              <a:t>	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75E6FA-B753-7DCF-D2ED-19917C5A949B}"/>
              </a:ext>
            </a:extLst>
          </p:cNvPr>
          <p:cNvGrpSpPr/>
          <p:nvPr/>
        </p:nvGrpSpPr>
        <p:grpSpPr>
          <a:xfrm>
            <a:off x="485773" y="1929341"/>
            <a:ext cx="5381626" cy="1209298"/>
            <a:chOff x="485773" y="1929341"/>
            <a:chExt cx="5381626" cy="12092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EBC779-1AED-5A20-C007-D3978164076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Beschrijving</a:t>
              </a:r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640D1-0449-940C-6324-52B9A998AD9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BCECD7-BC91-7A28-EC8C-D236D703A22C}"/>
              </a:ext>
            </a:extLst>
          </p:cNvPr>
          <p:cNvGrpSpPr/>
          <p:nvPr/>
        </p:nvGrpSpPr>
        <p:grpSpPr>
          <a:xfrm>
            <a:off x="485773" y="3326234"/>
            <a:ext cx="5381626" cy="2522116"/>
            <a:chOff x="485773" y="1929341"/>
            <a:chExt cx="5381626" cy="252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7CB293-0E6A-2F0D-7538-5225F727461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Taken </a:t>
              </a:r>
              <a:endParaRPr lang="nl-N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A06061-77C9-F1F0-A420-F2A0E5808D45}"/>
                </a:ext>
              </a:extLst>
            </p:cNvPr>
            <p:cNvSpPr/>
            <p:nvPr/>
          </p:nvSpPr>
          <p:spPr>
            <a:xfrm>
              <a:off x="485773" y="2253190"/>
              <a:ext cx="5381626" cy="2198267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D64B8-DF5D-C070-5756-5FEE1ECBE11A}"/>
              </a:ext>
            </a:extLst>
          </p:cNvPr>
          <p:cNvGrpSpPr/>
          <p:nvPr/>
        </p:nvGrpSpPr>
        <p:grpSpPr>
          <a:xfrm>
            <a:off x="6324600" y="1929341"/>
            <a:ext cx="5381626" cy="1209299"/>
            <a:chOff x="485773" y="1929341"/>
            <a:chExt cx="5381626" cy="12092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17B3B-E814-4C96-224A-A771F14315B4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Ondersteuning vanuit vereniging</a:t>
              </a:r>
              <a:endParaRPr lang="nl-N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3503F7-0498-A052-F0CF-10F4024036FF}"/>
                </a:ext>
              </a:extLst>
            </p:cNvPr>
            <p:cNvSpPr/>
            <p:nvPr/>
          </p:nvSpPr>
          <p:spPr>
            <a:xfrm>
              <a:off x="485773" y="2253190"/>
              <a:ext cx="5381626" cy="88545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34E2A6-67C6-2E8F-CDAA-FF29CADDF3DE}"/>
              </a:ext>
            </a:extLst>
          </p:cNvPr>
          <p:cNvGrpSpPr/>
          <p:nvPr/>
        </p:nvGrpSpPr>
        <p:grpSpPr>
          <a:xfrm>
            <a:off x="6324600" y="3317900"/>
            <a:ext cx="5381626" cy="1589483"/>
            <a:chOff x="485773" y="2043641"/>
            <a:chExt cx="5381626" cy="15894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D58F94-4301-17E9-2AA4-F59886A3D17F}"/>
                </a:ext>
              </a:extLst>
            </p:cNvPr>
            <p:cNvSpPr/>
            <p:nvPr/>
          </p:nvSpPr>
          <p:spPr>
            <a:xfrm>
              <a:off x="485773" y="20436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Voorwaarden</a:t>
              </a:r>
              <a:endParaRPr lang="nl-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FF258E-5650-1C35-1871-5A0A01D5ED1E}"/>
                </a:ext>
              </a:extLst>
            </p:cNvPr>
            <p:cNvSpPr/>
            <p:nvPr/>
          </p:nvSpPr>
          <p:spPr>
            <a:xfrm>
              <a:off x="485773" y="2367490"/>
              <a:ext cx="5381626" cy="1265634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3A75E5C9-9B79-5685-423D-05A2E4A7E63E}"/>
              </a:ext>
            </a:extLst>
          </p:cNvPr>
          <p:cNvSpPr/>
          <p:nvPr/>
        </p:nvSpPr>
        <p:spPr>
          <a:xfrm rot="435687">
            <a:off x="5737579" y="227814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Aanvullingen welkom</a:t>
            </a:r>
          </a:p>
        </p:txBody>
      </p:sp>
    </p:spTree>
    <p:extLst>
      <p:ext uri="{BB962C8B-B14F-4D97-AF65-F5344CB8AC3E}">
        <p14:creationId xmlns:p14="http://schemas.microsoft.com/office/powerpoint/2010/main" val="119360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3A1D-3290-7F76-D77F-EA9175D0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B717F-B3BC-0E5D-8ACA-2F9509576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05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4F36-6571-B68B-932D-A912F776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3"/>
          </a:xfrm>
        </p:spPr>
        <p:txBody>
          <a:bodyPr anchor="ctr">
            <a:normAutofit/>
          </a:bodyPr>
          <a:lstStyle/>
          <a:p>
            <a:r>
              <a:rPr lang="nl-NL"/>
              <a:t>Situatie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0734-EF18-9C95-530F-04D4BAF86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45208"/>
          </a:xfrm>
        </p:spPr>
        <p:txBody>
          <a:bodyPr>
            <a:normAutofit/>
          </a:bodyPr>
          <a:lstStyle/>
          <a:p>
            <a:r>
              <a:rPr lang="nl-NL" sz="2000"/>
              <a:t>26 jeugd teams</a:t>
            </a:r>
          </a:p>
          <a:p>
            <a:r>
              <a:rPr lang="nl-NL" sz="2000"/>
              <a:t>2 trainers per team. </a:t>
            </a:r>
          </a:p>
          <a:p>
            <a:r>
              <a:rPr lang="nl-NL" sz="2000"/>
              <a:t>18 breedte-teams met “</a:t>
            </a:r>
            <a:r>
              <a:rPr lang="nl-NL" sz="2000" err="1"/>
              <a:t>jeugd-trainers</a:t>
            </a:r>
            <a:r>
              <a:rPr lang="nl-NL" sz="2000"/>
              <a:t>” = 36 trainers nodig. </a:t>
            </a:r>
          </a:p>
          <a:p>
            <a:endParaRPr lang="nl-NL" sz="20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1418BE-5E9F-2573-6B01-1CBC13FA635F}"/>
              </a:ext>
            </a:extLst>
          </p:cNvPr>
          <p:cNvSpPr txBox="1">
            <a:spLocks/>
          </p:cNvSpPr>
          <p:nvPr/>
        </p:nvSpPr>
        <p:spPr>
          <a:xfrm>
            <a:off x="6317974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/>
              <a:t>Werkzaamheden trainer/coach zeer breed:</a:t>
            </a:r>
          </a:p>
          <a:p>
            <a:pPr lvl="1"/>
            <a:r>
              <a:rPr lang="nl-NL" sz="2000"/>
              <a:t>Training voorbereiden</a:t>
            </a:r>
          </a:p>
          <a:p>
            <a:pPr lvl="1"/>
            <a:r>
              <a:rPr lang="nl-NL" sz="2000"/>
              <a:t>Training geven</a:t>
            </a:r>
          </a:p>
          <a:p>
            <a:pPr lvl="1"/>
            <a:r>
              <a:rPr lang="nl-NL" sz="2000"/>
              <a:t>Wedstrijd voorbereiden (opstelling &amp; wisselschema)</a:t>
            </a:r>
          </a:p>
          <a:p>
            <a:pPr lvl="1"/>
            <a:r>
              <a:rPr lang="nl-NL" sz="2000"/>
              <a:t>Communicatie team / ouders / extern</a:t>
            </a:r>
          </a:p>
          <a:p>
            <a:pPr lvl="1"/>
            <a:r>
              <a:rPr lang="nl-NL" sz="2000"/>
              <a:t>Schema’s maken &amp; najagen</a:t>
            </a:r>
          </a:p>
          <a:p>
            <a:endParaRPr lang="nl-NL" sz="20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707F53-31B5-18AF-1576-8C809836D5A4}"/>
              </a:ext>
            </a:extLst>
          </p:cNvPr>
          <p:cNvSpPr txBox="1">
            <a:spLocks/>
          </p:cNvSpPr>
          <p:nvPr/>
        </p:nvSpPr>
        <p:spPr>
          <a:xfrm>
            <a:off x="838200" y="4333462"/>
            <a:ext cx="10661374" cy="184350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i="1"/>
              <a:t>Idealiter hadden we dit beleid met een bredere club mensen opgezet. </a:t>
            </a:r>
            <a:br>
              <a:rPr lang="nl-NL" sz="2000" i="1"/>
            </a:br>
            <a:r>
              <a:rPr lang="nl-NL" sz="2000" i="1"/>
              <a:t>Deze </a:t>
            </a:r>
            <a:r>
              <a:rPr lang="nl-NL" sz="2000" i="1" err="1"/>
              <a:t>powerpoint</a:t>
            </a:r>
            <a:r>
              <a:rPr lang="nl-NL" sz="2000" i="1"/>
              <a:t> was aanvankelijk geschreven met als doel om de discussie een aanzet te geven. </a:t>
            </a:r>
          </a:p>
          <a:p>
            <a:pPr marL="0" indent="0">
              <a:buNone/>
            </a:pPr>
            <a:r>
              <a:rPr lang="nl-NL" sz="2000" i="1"/>
              <a:t>Het vooruitzicht op een tekort aan trainers in seizoen 2023 / 2024 zorgt ervoor dat we het gesprek niet over de zomer heen kunnen tillen. Hiermee lopen we het risico om draagvlak te verliezen.</a:t>
            </a:r>
          </a:p>
          <a:p>
            <a:pPr marL="0" indent="0">
              <a:buNone/>
            </a:pPr>
            <a:r>
              <a:rPr lang="nl-NL" sz="2000" i="1"/>
              <a:t>Na de teamindelingsrondes gaan de samenwerking weer opzoeken en het verder uitwerken. Dit beleid is een doorlopend veranderend proces. </a:t>
            </a:r>
          </a:p>
        </p:txBody>
      </p:sp>
    </p:spTree>
    <p:extLst>
      <p:ext uri="{BB962C8B-B14F-4D97-AF65-F5344CB8AC3E}">
        <p14:creationId xmlns:p14="http://schemas.microsoft.com/office/powerpoint/2010/main" val="177782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F72B-5DB4-09CE-8C5E-3C105526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Situatie: 3 uitdagingen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9B18-E582-D66C-6968-C57FF6AC9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/>
              <a:t>Trainers en coaches worden niet structureel ondersteund.</a:t>
            </a:r>
            <a:br>
              <a:rPr lang="nl-NL" b="1"/>
            </a:br>
            <a:r>
              <a:rPr lang="nl-NL"/>
              <a:t>Er is hulp. Maar niet een compleet train de trainers plan, en elk jaar standaard opleidingen.  </a:t>
            </a:r>
          </a:p>
          <a:p>
            <a:r>
              <a:rPr lang="nl-NL" b="1"/>
              <a:t>Takenpakket van de trainer/coach is te breed. </a:t>
            </a:r>
            <a:br>
              <a:rPr lang="nl-NL"/>
            </a:br>
            <a:r>
              <a:rPr lang="nl-NL"/>
              <a:t>Veel trainers pakken ook coach en management taken op. Rijdersschema, afmeldingen organiseren etc. Wanneer de trainers uit de jeugd komen is dit niet effectief.  </a:t>
            </a:r>
          </a:p>
          <a:p>
            <a:r>
              <a:rPr lang="nl-NL" b="1"/>
              <a:t>Scheve verhouding trainers en spelers. </a:t>
            </a:r>
            <a:br>
              <a:rPr lang="nl-NL" b="1"/>
            </a:br>
            <a:r>
              <a:rPr lang="nl-NL"/>
              <a:t>Jeugdtrainers hebben soms een klein leeftijdsverschil met de spelers en daarmee niet altijd het juiste overwicht. 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61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4F612F7-48F6-281F-9BAE-BB4063F5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 oplossingsrichtingen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A7451A-4E28-9661-003F-9AB918705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r>
              <a:rPr lang="nl-NL"/>
              <a:t>Trainers en coaches worden niet structureel ondersteund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C5EC662-36D4-AB20-7740-CBB47564D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68271"/>
            <a:ext cx="3465398" cy="3621392"/>
          </a:xfrm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r>
              <a:rPr lang="nl-NL"/>
              <a:t>Train de trainer optuigen</a:t>
            </a:r>
          </a:p>
          <a:p>
            <a:r>
              <a:rPr lang="nl-NL"/>
              <a:t>Standaard schema’s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C3E6BCD-CB53-579D-21DC-A2C2DFC75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r>
              <a:rPr lang="nl-NL"/>
              <a:t>Het takenpakket van de trainer/coach is te breed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496B530-2CC9-6DDB-B79B-790F97AF6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3301" y="2568271"/>
            <a:ext cx="3465398" cy="3621392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r>
              <a:rPr lang="nl-NL"/>
              <a:t>Specifieke rollen met kleiner takenpakket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B178B4-21D6-E794-B58C-3D204C844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r>
              <a:rPr lang="nl-NL"/>
              <a:t>Scheve verhouding trainers en spelers.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63224A9-4548-E7D0-C0C4-B49AAA4910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86813" y="2568271"/>
            <a:ext cx="3465398" cy="3621392"/>
          </a:xfrm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r>
              <a:rPr lang="nl-NL"/>
              <a:t>Hulp van ouders tijdens training voor pedagogische kant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80E121C9-1829-1FA6-FE62-2928F3E213CB}"/>
              </a:ext>
            </a:extLst>
          </p:cNvPr>
          <p:cNvSpPr/>
          <p:nvPr/>
        </p:nvSpPr>
        <p:spPr>
          <a:xfrm rot="435687">
            <a:off x="5737579" y="227814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Aanvullingen welkom</a:t>
            </a:r>
          </a:p>
        </p:txBody>
      </p:sp>
    </p:spTree>
    <p:extLst>
      <p:ext uri="{BB962C8B-B14F-4D97-AF65-F5344CB8AC3E}">
        <p14:creationId xmlns:p14="http://schemas.microsoft.com/office/powerpoint/2010/main" val="386290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8F11-1EAE-21AB-D4E3-F2BC4315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Taakverdeling teambegeleiding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4A7C-E30B-0B8B-9777-AA49767A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6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Alle teams hebben </a:t>
            </a:r>
            <a:r>
              <a:rPr lang="nl-NL" b="1" dirty="0"/>
              <a:t>4</a:t>
            </a:r>
            <a:r>
              <a:rPr lang="nl-NL" dirty="0"/>
              <a:t> rollen:</a:t>
            </a:r>
          </a:p>
          <a:p>
            <a:r>
              <a:rPr lang="nl-NL" dirty="0"/>
              <a:t>Manager</a:t>
            </a:r>
          </a:p>
          <a:p>
            <a:r>
              <a:rPr lang="nl-NL" dirty="0"/>
              <a:t>Coach</a:t>
            </a:r>
          </a:p>
          <a:p>
            <a:r>
              <a:rPr lang="nl-NL" dirty="0"/>
              <a:t>2 Trainers</a:t>
            </a:r>
          </a:p>
          <a:p>
            <a:r>
              <a:rPr lang="nl-NL" dirty="0"/>
              <a:t>Trainings-begeleiding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1800" i="1" dirty="0"/>
              <a:t>Deze kunnen bij verschillende, of dezelfde persoon onder gebracht worden.</a:t>
            </a:r>
          </a:p>
        </p:txBody>
      </p:sp>
    </p:spTree>
    <p:extLst>
      <p:ext uri="{BB962C8B-B14F-4D97-AF65-F5344CB8AC3E}">
        <p14:creationId xmlns:p14="http://schemas.microsoft.com/office/powerpoint/2010/main" val="41783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F2BF999-616B-3C5D-102D-09111A7849E9}"/>
              </a:ext>
            </a:extLst>
          </p:cNvPr>
          <p:cNvSpPr/>
          <p:nvPr/>
        </p:nvSpPr>
        <p:spPr>
          <a:xfrm>
            <a:off x="573932" y="1387720"/>
            <a:ext cx="10322668" cy="29216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Verantwoordelijkheid team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ABFD20-A669-FA9A-E48E-DE27F42F21C3}"/>
              </a:ext>
            </a:extLst>
          </p:cNvPr>
          <p:cNvSpPr/>
          <p:nvPr/>
        </p:nvSpPr>
        <p:spPr>
          <a:xfrm>
            <a:off x="573932" y="4377446"/>
            <a:ext cx="10322668" cy="1848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Ondersteuning vanuit de vereniging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38103A-851C-1F95-BDD1-CCC880C7DD55}"/>
              </a:ext>
            </a:extLst>
          </p:cNvPr>
          <p:cNvSpPr/>
          <p:nvPr/>
        </p:nvSpPr>
        <p:spPr>
          <a:xfrm>
            <a:off x="3424986" y="1908292"/>
            <a:ext cx="2264922" cy="2311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Een goed verloop van de wedstrijd: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Opstelling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Wissels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Aansturing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426833-8F15-426D-A21F-A0B87613C5BF}"/>
              </a:ext>
            </a:extLst>
          </p:cNvPr>
          <p:cNvSpPr/>
          <p:nvPr/>
        </p:nvSpPr>
        <p:spPr>
          <a:xfrm>
            <a:off x="925561" y="1908292"/>
            <a:ext cx="2264922" cy="2311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buClr>
                <a:srgbClr val="FFC000"/>
              </a:buClr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Organisatorische zaken regelen: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Rijbeurten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Bardienst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Teamuitje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Afmeldingen</a:t>
            </a:r>
            <a:endParaRPr lang="nl-N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1FEB95-0EA0-81D0-6B69-7AEBF243E8DF}"/>
              </a:ext>
            </a:extLst>
          </p:cNvPr>
          <p:cNvSpPr/>
          <p:nvPr/>
        </p:nvSpPr>
        <p:spPr>
          <a:xfrm>
            <a:off x="5915030" y="1908292"/>
            <a:ext cx="2264922" cy="2311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De trainer zorgt voor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Training geven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Hockey technische groei spelers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05FD3C-E183-20FB-F8B4-DC2B6EB2268B}"/>
              </a:ext>
            </a:extLst>
          </p:cNvPr>
          <p:cNvSpPr/>
          <p:nvPr/>
        </p:nvSpPr>
        <p:spPr>
          <a:xfrm>
            <a:off x="8369354" y="1908292"/>
            <a:ext cx="2264922" cy="2311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Volwassene begeleidt de training voor: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Goede sfeer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Juiste </a:t>
            </a:r>
            <a:r>
              <a:rPr lang="nl-NL" err="1">
                <a:solidFill>
                  <a:schemeClr val="accent1">
                    <a:lumMod val="50000"/>
                  </a:schemeClr>
                </a:solidFill>
              </a:rPr>
              <a:t>groeps</a:t>
            </a: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err="1">
                <a:solidFill>
                  <a:schemeClr val="accent1">
                    <a:lumMod val="50000"/>
                  </a:schemeClr>
                </a:solidFill>
              </a:rPr>
              <a:t>dymaniek</a:t>
            </a:r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4400-C9A3-4EA9-AFB3-E49B62C9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Taken en rollen rondom een team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2F576E-B757-D439-78B1-0997CE65146F}"/>
              </a:ext>
            </a:extLst>
          </p:cNvPr>
          <p:cNvGrpSpPr/>
          <p:nvPr/>
        </p:nvGrpSpPr>
        <p:grpSpPr>
          <a:xfrm>
            <a:off x="7283522" y="1493311"/>
            <a:ext cx="914400" cy="1173421"/>
            <a:chOff x="1032285" y="2357400"/>
            <a:chExt cx="914400" cy="1173421"/>
          </a:xfrm>
        </p:grpSpPr>
        <p:pic>
          <p:nvPicPr>
            <p:cNvPr id="9" name="Graphic 8" descr="User outline">
              <a:extLst>
                <a:ext uri="{FF2B5EF4-FFF2-40B4-BE49-F238E27FC236}">
                  <a16:creationId xmlns:a16="http://schemas.microsoft.com/office/drawing/2014/main" id="{BEDAE08E-ADED-A65D-1276-7F556366A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2285" y="2357400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5C977C-3F0F-0AFE-3374-EFB81BAC1786}"/>
                </a:ext>
              </a:extLst>
            </p:cNvPr>
            <p:cNvSpPr txBox="1"/>
            <p:nvPr/>
          </p:nvSpPr>
          <p:spPr>
            <a:xfrm>
              <a:off x="1070043" y="3161489"/>
              <a:ext cx="838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/>
                <a:t>Trainer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EDE265-AFD2-ED7A-723D-B80116D285BF}"/>
              </a:ext>
            </a:extLst>
          </p:cNvPr>
          <p:cNvGrpSpPr/>
          <p:nvPr/>
        </p:nvGrpSpPr>
        <p:grpSpPr>
          <a:xfrm>
            <a:off x="4779760" y="1493311"/>
            <a:ext cx="914400" cy="1173421"/>
            <a:chOff x="1032285" y="2357400"/>
            <a:chExt cx="914400" cy="1173421"/>
          </a:xfrm>
        </p:grpSpPr>
        <p:pic>
          <p:nvPicPr>
            <p:cNvPr id="19" name="Graphic 18" descr="User outline">
              <a:extLst>
                <a:ext uri="{FF2B5EF4-FFF2-40B4-BE49-F238E27FC236}">
                  <a16:creationId xmlns:a16="http://schemas.microsoft.com/office/drawing/2014/main" id="{B013AE07-3D3A-923D-636D-B89E5EF99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2285" y="2357400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D67181-53EF-1A3B-6E07-825733679392}"/>
                </a:ext>
              </a:extLst>
            </p:cNvPr>
            <p:cNvSpPr txBox="1"/>
            <p:nvPr/>
          </p:nvSpPr>
          <p:spPr>
            <a:xfrm>
              <a:off x="1109413" y="3161489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/>
                <a:t>Coach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B40B9F-F181-F371-3798-6433848A8CD8}"/>
              </a:ext>
            </a:extLst>
          </p:cNvPr>
          <p:cNvGrpSpPr/>
          <p:nvPr/>
        </p:nvGrpSpPr>
        <p:grpSpPr>
          <a:xfrm>
            <a:off x="2227422" y="1494784"/>
            <a:ext cx="1027525" cy="1173421"/>
            <a:chOff x="975724" y="2357400"/>
            <a:chExt cx="1027525" cy="1173421"/>
          </a:xfrm>
        </p:grpSpPr>
        <p:pic>
          <p:nvPicPr>
            <p:cNvPr id="22" name="Graphic 21" descr="User outline">
              <a:extLst>
                <a:ext uri="{FF2B5EF4-FFF2-40B4-BE49-F238E27FC236}">
                  <a16:creationId xmlns:a16="http://schemas.microsoft.com/office/drawing/2014/main" id="{4869C033-1773-33DC-C9D1-0426E12BE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2285" y="2357400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FD90BB-04AA-402F-DF6C-3E9592E9D9E6}"/>
                </a:ext>
              </a:extLst>
            </p:cNvPr>
            <p:cNvSpPr txBox="1"/>
            <p:nvPr/>
          </p:nvSpPr>
          <p:spPr>
            <a:xfrm>
              <a:off x="975724" y="3161489"/>
              <a:ext cx="1027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Manager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C8A4B3-803F-2866-D0F0-2D078CE59A59}"/>
              </a:ext>
            </a:extLst>
          </p:cNvPr>
          <p:cNvGrpSpPr/>
          <p:nvPr/>
        </p:nvGrpSpPr>
        <p:grpSpPr>
          <a:xfrm>
            <a:off x="9576779" y="1494784"/>
            <a:ext cx="1271181" cy="1450420"/>
            <a:chOff x="853895" y="2357400"/>
            <a:chExt cx="1271181" cy="1450420"/>
          </a:xfrm>
        </p:grpSpPr>
        <p:pic>
          <p:nvPicPr>
            <p:cNvPr id="25" name="Graphic 24" descr="User outline">
              <a:extLst>
                <a:ext uri="{FF2B5EF4-FFF2-40B4-BE49-F238E27FC236}">
                  <a16:creationId xmlns:a16="http://schemas.microsoft.com/office/drawing/2014/main" id="{FF1AB1E6-A6A3-42A4-BB5C-85808403D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2285" y="2357400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96C67D-04E3-E797-B85C-93ECDF8E50A4}"/>
                </a:ext>
              </a:extLst>
            </p:cNvPr>
            <p:cNvSpPr txBox="1"/>
            <p:nvPr/>
          </p:nvSpPr>
          <p:spPr>
            <a:xfrm>
              <a:off x="853895" y="3161489"/>
              <a:ext cx="1271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/>
                <a:t>Trainings-</a:t>
              </a:r>
              <a:br>
                <a:rPr lang="nl-NL"/>
              </a:br>
              <a:r>
                <a:rPr lang="nl-NL"/>
                <a:t>begeleiding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F0C5DE1-34C8-3447-7618-A04C3E9698C2}"/>
              </a:ext>
            </a:extLst>
          </p:cNvPr>
          <p:cNvSpPr/>
          <p:nvPr/>
        </p:nvSpPr>
        <p:spPr>
          <a:xfrm>
            <a:off x="925561" y="4747097"/>
            <a:ext cx="2264922" cy="1411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Standaard schema’s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Contactpersoon bij vragen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AFA8E5-657E-6F94-31E0-E93C1B0ABA29}"/>
              </a:ext>
            </a:extLst>
          </p:cNvPr>
          <p:cNvSpPr/>
          <p:nvPr/>
        </p:nvSpPr>
        <p:spPr>
          <a:xfrm>
            <a:off x="3424986" y="4747097"/>
            <a:ext cx="2264922" cy="1411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Koffie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Basisopleiding Training Geven &amp; Coachen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270AFB-BEA4-384F-E8A2-F3C469E02932}"/>
              </a:ext>
            </a:extLst>
          </p:cNvPr>
          <p:cNvSpPr/>
          <p:nvPr/>
        </p:nvSpPr>
        <p:spPr>
          <a:xfrm>
            <a:off x="5915030" y="4747097"/>
            <a:ext cx="2264922" cy="1411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Trainer regelen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Basisopleiding of Hockey Trainer 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Periode plan &amp;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Trainings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materiaal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6F7177-D9BE-4FED-67CF-1CC99BA3961E}"/>
              </a:ext>
            </a:extLst>
          </p:cNvPr>
          <p:cNvSpPr/>
          <p:nvPr/>
        </p:nvSpPr>
        <p:spPr>
          <a:xfrm>
            <a:off x="8345860" y="4747097"/>
            <a:ext cx="2264922" cy="1411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Basisopleiding Training Geven &amp; Coachen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C20127-5CC7-3D48-B0EE-8A3F41DB43B9}"/>
              </a:ext>
            </a:extLst>
          </p:cNvPr>
          <p:cNvSpPr/>
          <p:nvPr/>
        </p:nvSpPr>
        <p:spPr>
          <a:xfrm>
            <a:off x="5990218" y="1706562"/>
            <a:ext cx="1379183" cy="9483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De HTO regelt zoveel mogelijk trainers. </a:t>
            </a:r>
          </a:p>
        </p:txBody>
      </p:sp>
      <p:sp>
        <p:nvSpPr>
          <p:cNvPr id="43" name="Rectangle: Folded Corner 42">
            <a:extLst>
              <a:ext uri="{FF2B5EF4-FFF2-40B4-BE49-F238E27FC236}">
                <a16:creationId xmlns:a16="http://schemas.microsoft.com/office/drawing/2014/main" id="{096A4E37-2AA0-7FD6-5889-0E6B37CB9CD9}"/>
              </a:ext>
            </a:extLst>
          </p:cNvPr>
          <p:cNvSpPr/>
          <p:nvPr/>
        </p:nvSpPr>
        <p:spPr>
          <a:xfrm>
            <a:off x="8532628" y="2044797"/>
            <a:ext cx="914400" cy="567513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/>
              <a:t>optioneel</a:t>
            </a: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77A70340-BD86-A013-1144-A93D06459EA3}"/>
              </a:ext>
            </a:extLst>
          </p:cNvPr>
          <p:cNvSpPr/>
          <p:nvPr/>
        </p:nvSpPr>
        <p:spPr>
          <a:xfrm rot="21067620">
            <a:off x="3269260" y="1204699"/>
            <a:ext cx="2270306" cy="680020"/>
          </a:xfrm>
          <a:prstGeom prst="snip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Coaching = volwassen + trainer?</a:t>
            </a:r>
          </a:p>
        </p:txBody>
      </p:sp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699B47F9-DD7B-0000-B705-650A9853D912}"/>
              </a:ext>
            </a:extLst>
          </p:cNvPr>
          <p:cNvSpPr/>
          <p:nvPr/>
        </p:nvSpPr>
        <p:spPr>
          <a:xfrm rot="21361123">
            <a:off x="4101807" y="6152864"/>
            <a:ext cx="2270306" cy="680020"/>
          </a:xfrm>
          <a:prstGeom prst="snip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Voor de seizoenstart namen ophalen </a:t>
            </a:r>
          </a:p>
        </p:txBody>
      </p:sp>
    </p:spTree>
    <p:extLst>
      <p:ext uri="{BB962C8B-B14F-4D97-AF65-F5344CB8AC3E}">
        <p14:creationId xmlns:p14="http://schemas.microsoft.com/office/powerpoint/2010/main" val="72473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99C6-7F72-D6F9-8E31-8D0D3BEC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Plan van aanpak 2023/2024 voor </a:t>
            </a:r>
            <a:br>
              <a:rPr lang="nl-NL"/>
            </a:br>
            <a:r>
              <a:rPr lang="nl-NL"/>
              <a:t>teams en ouders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A94C8-E10A-4BB1-045B-61EBA9575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54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Ieder team is in de basis zelf verantwoordelijk om alle rollen te vervullen. </a:t>
            </a:r>
          </a:p>
          <a:p>
            <a:r>
              <a:rPr lang="nl-NL" sz="2400" dirty="0"/>
              <a:t>Ieder team </a:t>
            </a:r>
            <a:r>
              <a:rPr lang="nl-NL" sz="2400" b="1" dirty="0"/>
              <a:t>organiseert zelf</a:t>
            </a:r>
            <a:r>
              <a:rPr lang="nl-NL" sz="2400" dirty="0"/>
              <a:t> een </a:t>
            </a:r>
            <a:r>
              <a:rPr lang="nl-NL" sz="2400" i="1" dirty="0"/>
              <a:t>volwassen</a:t>
            </a:r>
            <a:r>
              <a:rPr lang="nl-NL" sz="2400" dirty="0"/>
              <a:t> Team manager (ouder?). </a:t>
            </a:r>
          </a:p>
          <a:p>
            <a:r>
              <a:rPr lang="nl-NL" sz="2400" dirty="0"/>
              <a:t>Ieder team </a:t>
            </a:r>
            <a:r>
              <a:rPr lang="nl-NL" sz="2400" b="1" dirty="0"/>
              <a:t>organiseert zelf </a:t>
            </a:r>
            <a:r>
              <a:rPr lang="nl-NL" sz="2400" dirty="0"/>
              <a:t>een </a:t>
            </a:r>
            <a:r>
              <a:rPr lang="nl-NL" sz="2400" i="1" dirty="0"/>
              <a:t>volwassen</a:t>
            </a:r>
            <a:r>
              <a:rPr lang="nl-NL" sz="2400" dirty="0"/>
              <a:t> begeleiding bij de training (ouder?).</a:t>
            </a:r>
          </a:p>
          <a:p>
            <a:r>
              <a:rPr lang="nl-NL" sz="2400" dirty="0"/>
              <a:t>Ieder team </a:t>
            </a:r>
            <a:r>
              <a:rPr lang="nl-NL" sz="2400" b="1" dirty="0"/>
              <a:t>organiseert zelf</a:t>
            </a:r>
            <a:r>
              <a:rPr lang="nl-NL" sz="2400" dirty="0"/>
              <a:t> een </a:t>
            </a:r>
            <a:r>
              <a:rPr lang="nl-NL" sz="2400" i="1" dirty="0"/>
              <a:t>volwassen </a:t>
            </a:r>
            <a:r>
              <a:rPr lang="nl-NL" sz="2400" dirty="0"/>
              <a:t>coach (=ouder?) + eventueel de trainer.</a:t>
            </a:r>
          </a:p>
          <a:p>
            <a:r>
              <a:rPr lang="nl-NL" sz="2400" dirty="0"/>
              <a:t>Ieder team </a:t>
            </a:r>
            <a:r>
              <a:rPr lang="nl-NL" sz="2400" b="1" dirty="0"/>
              <a:t>organiseert zelf</a:t>
            </a:r>
            <a:r>
              <a:rPr lang="nl-NL" sz="2400" dirty="0"/>
              <a:t> een trainer *.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* Wanneer een team zelf geen trainer kan organiseren zal de HTO het team ondersteunen in het vinden van een trainer.</a:t>
            </a:r>
          </a:p>
        </p:txBody>
      </p:sp>
    </p:spTree>
    <p:extLst>
      <p:ext uri="{BB962C8B-B14F-4D97-AF65-F5344CB8AC3E}">
        <p14:creationId xmlns:p14="http://schemas.microsoft.com/office/powerpoint/2010/main" val="106769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99C6-7F72-D6F9-8E31-8D0D3BEC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Plan van aanpak 2023/2024</a:t>
            </a:r>
            <a:br>
              <a:rPr lang="nl-NL"/>
            </a:br>
            <a:r>
              <a:rPr lang="nl-NL"/>
              <a:t>voor motivatie van trainers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A94C8-E10A-4BB1-045B-61EBA9575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Trainers kunnen focussen op training voorbereiden en geven.</a:t>
            </a:r>
          </a:p>
          <a:p>
            <a:r>
              <a:rPr lang="nl-NL" sz="2400" dirty="0"/>
              <a:t>Trainers hoeven geen administratieve zaken zoals afmeldingen voor wedstrijden te organiseren. </a:t>
            </a:r>
          </a:p>
          <a:p>
            <a:r>
              <a:rPr lang="nl-NL" sz="2400" dirty="0"/>
              <a:t>Trainers worden ondersteund door een volwassene om de kinderen te begeleiden. </a:t>
            </a:r>
          </a:p>
          <a:p>
            <a:r>
              <a:rPr lang="nl-NL" sz="2400" dirty="0"/>
              <a:t>Trainers krijgen een trainersjas.</a:t>
            </a:r>
          </a:p>
        </p:txBody>
      </p:sp>
    </p:spTree>
    <p:extLst>
      <p:ext uri="{BB962C8B-B14F-4D97-AF65-F5344CB8AC3E}">
        <p14:creationId xmlns:p14="http://schemas.microsoft.com/office/powerpoint/2010/main" val="326450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A486-F34F-E64E-7BAF-061FFE0E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Waardering</a:t>
            </a:r>
            <a:br>
              <a:rPr lang="nl-NL" dirty="0"/>
            </a:br>
            <a:r>
              <a:rPr lang="nl-NL" dirty="0"/>
              <a:t>door HCC georganiseerder trainers &amp; coaches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C07B-6FFB-79F5-5CEC-FE611A9DF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984787" cy="3202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b="1" dirty="0"/>
              <a:t>Trainers &amp; coaches krijgen</a:t>
            </a:r>
          </a:p>
          <a:p>
            <a:r>
              <a:rPr lang="nl-NL" dirty="0"/>
              <a:t>Opleiding om goed te kunnen trainen en coachen</a:t>
            </a:r>
          </a:p>
          <a:p>
            <a:r>
              <a:rPr lang="nl-NL" dirty="0"/>
              <a:t>Officiële HCC trainersjas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Door HCC aangestelde trainers krijgen</a:t>
            </a:r>
          </a:p>
          <a:p>
            <a:r>
              <a:rPr lang="nl-NL" dirty="0"/>
              <a:t>Vrijwilligersvergoeding **</a:t>
            </a:r>
          </a:p>
        </p:txBody>
      </p:sp>
      <p:pic>
        <p:nvPicPr>
          <p:cNvPr id="1026" name="Picture 2" descr="Indian Maharadja Softshell Jack Dames">
            <a:extLst>
              <a:ext uri="{FF2B5EF4-FFF2-40B4-BE49-F238E27FC236}">
                <a16:creationId xmlns:a16="http://schemas.microsoft.com/office/drawing/2014/main" id="{8C907D1A-222C-139C-661A-702BCA55A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986" y="1825625"/>
            <a:ext cx="3202021" cy="320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00348F-7D57-6378-5B3B-56F4EC690FD1}"/>
              </a:ext>
            </a:extLst>
          </p:cNvPr>
          <p:cNvSpPr txBox="1">
            <a:spLocks/>
          </p:cNvSpPr>
          <p:nvPr/>
        </p:nvSpPr>
        <p:spPr>
          <a:xfrm>
            <a:off x="838198" y="5842535"/>
            <a:ext cx="9148640" cy="34732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sz="1600" i="1" dirty="0"/>
              <a:t>** De hoogte van de vergoeding is vergelijkbaar met vorig jaar. Details worden nog uitgewerkt. 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47A99DD-BE41-BB27-9677-845DE2245790}"/>
              </a:ext>
            </a:extLst>
          </p:cNvPr>
          <p:cNvSpPr/>
          <p:nvPr/>
        </p:nvSpPr>
        <p:spPr>
          <a:xfrm rot="435687">
            <a:off x="7388548" y="3140683"/>
            <a:ext cx="2868877" cy="1018962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HCC </a:t>
            </a:r>
            <a:r>
              <a:rPr lang="nl-NL" sz="3600" err="1">
                <a:solidFill>
                  <a:sysClr val="windowText" lastClr="000000"/>
                </a:solidFill>
              </a:rPr>
              <a:t>Clubpas</a:t>
            </a:r>
            <a:r>
              <a:rPr lang="nl-NL" sz="360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2C1EC090-7759-D669-C719-F319B0971B12}"/>
              </a:ext>
            </a:extLst>
          </p:cNvPr>
          <p:cNvSpPr/>
          <p:nvPr/>
        </p:nvSpPr>
        <p:spPr>
          <a:xfrm>
            <a:off x="8984185" y="5474703"/>
            <a:ext cx="2879622" cy="1142552"/>
          </a:xfrm>
          <a:prstGeom prst="snip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Activiteiten voor je eigen team kwalificeert niet voor een vergoeding, </a:t>
            </a:r>
            <a:br>
              <a:rPr lang="nl-NL" dirty="0">
                <a:solidFill>
                  <a:sysClr val="windowText" lastClr="000000"/>
                </a:solidFill>
              </a:rPr>
            </a:br>
            <a:r>
              <a:rPr lang="nl-NL" dirty="0">
                <a:solidFill>
                  <a:sysClr val="windowText" lastClr="000000"/>
                </a:solidFill>
              </a:rPr>
              <a:t> maar wel koffie/thee/fris</a:t>
            </a:r>
          </a:p>
        </p:txBody>
      </p:sp>
    </p:spTree>
    <p:extLst>
      <p:ext uri="{BB962C8B-B14F-4D97-AF65-F5344CB8AC3E}">
        <p14:creationId xmlns:p14="http://schemas.microsoft.com/office/powerpoint/2010/main" val="35331959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BLANGUAGEID" val="nl-N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C9B9699-2E9B-46B7-9A65-D70CFA54F6F6}" vid="{87A4D19D-71A4-4B2E-A790-38B3FCF7675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a844e4-2b5d-4ed1-a7df-7b0e59063eab">
      <Terms xmlns="http://schemas.microsoft.com/office/infopath/2007/PartnerControls"/>
    </lcf76f155ced4ddcb4097134ff3c332f>
    <TaxCatchAll xmlns="338bc112-4316-43b9-86a5-292e0ed5b05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A9A4CF5E9114FAD344E2FAE37F63E" ma:contentTypeVersion="13" ma:contentTypeDescription="Create a new document." ma:contentTypeScope="" ma:versionID="e3689d91d0ef958148725ef544385366">
  <xsd:schema xmlns:xsd="http://www.w3.org/2001/XMLSchema" xmlns:xs="http://www.w3.org/2001/XMLSchema" xmlns:p="http://schemas.microsoft.com/office/2006/metadata/properties" xmlns:ns2="f2a844e4-2b5d-4ed1-a7df-7b0e59063eab" xmlns:ns3="338bc112-4316-43b9-86a5-292e0ed5b050" targetNamespace="http://schemas.microsoft.com/office/2006/metadata/properties" ma:root="true" ma:fieldsID="86425c75a05c8d20ed1446dcb4b2f00a" ns2:_="" ns3:_="">
    <xsd:import namespace="f2a844e4-2b5d-4ed1-a7df-7b0e59063eab"/>
    <xsd:import namespace="338bc112-4316-43b9-86a5-292e0ed5b0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844e4-2b5d-4ed1-a7df-7b0e59063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9280cc6-3d01-453a-8887-df70893293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bc112-4316-43b9-86a5-292e0ed5b05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be46d4f-250f-49d9-90df-1c01b7d5a63e}" ma:internalName="TaxCatchAll" ma:showField="CatchAllData" ma:web="338bc112-4316-43b9-86a5-292e0ed5b0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D85F91-79C2-4216-B7F3-97C9F8DFEE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B6EA41-5A90-4E4E-9794-715AD2903B19}">
  <ds:schemaRefs>
    <ds:schemaRef ds:uri="338bc112-4316-43b9-86a5-292e0ed5b050"/>
    <ds:schemaRef ds:uri="f2a844e4-2b5d-4ed1-a7df-7b0e59063e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F9888F-1FF4-4BCA-A8B3-8814D5BA3EFB}">
  <ds:schemaRefs>
    <ds:schemaRef ds:uri="338bc112-4316-43b9-86a5-292e0ed5b050"/>
    <ds:schemaRef ds:uri="f2a844e4-2b5d-4ed1-a7df-7b0e59063e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HCC_template</Template>
  <TotalTime>0</TotalTime>
  <Words>1011</Words>
  <Application>Microsoft Office PowerPoint</Application>
  <PresentationFormat>Breedbeeld</PresentationFormat>
  <Paragraphs>185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Wingdings</vt:lpstr>
      <vt:lpstr>Office Theme</vt:lpstr>
      <vt:lpstr>Coaching en Training </vt:lpstr>
      <vt:lpstr>Situatie</vt:lpstr>
      <vt:lpstr>Situatie: 3 uitdagingen</vt:lpstr>
      <vt:lpstr>3 oplossingsrichtingen</vt:lpstr>
      <vt:lpstr>Taakverdeling teambegeleiding</vt:lpstr>
      <vt:lpstr>Taken en rollen rondom een team</vt:lpstr>
      <vt:lpstr>Plan van aanpak 2023/2024 voor  teams en ouders</vt:lpstr>
      <vt:lpstr>Plan van aanpak 2023/2024 voor motivatie van trainers</vt:lpstr>
      <vt:lpstr>Waardering door HCC georganiseerder trainers &amp; coaches</vt:lpstr>
      <vt:lpstr>Kom training geven!</vt:lpstr>
      <vt:lpstr>Begeleiding</vt:lpstr>
      <vt:lpstr>PowerPoint-presentatie</vt:lpstr>
      <vt:lpstr>Manager </vt:lpstr>
      <vt:lpstr>Coach </vt:lpstr>
      <vt:lpstr>Trainer </vt:lpstr>
      <vt:lpstr>Trainings-begeleiding </vt:lpstr>
      <vt:lpstr>Lijn coördinator </vt:lpstr>
      <vt:lpstr>PowerPoint-presentatie</vt:lpstr>
    </vt:vector>
  </TitlesOfParts>
  <Company>AH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 van Rijn</dc:creator>
  <cp:lastModifiedBy>Jong, Janine de</cp:lastModifiedBy>
  <cp:revision>2</cp:revision>
  <dcterms:created xsi:type="dcterms:W3CDTF">2023-05-26T23:00:00Z</dcterms:created>
  <dcterms:modified xsi:type="dcterms:W3CDTF">2023-06-27T18:40:22Z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113265-c559-4850-9a4d-5c092dbd21ac_Enabled">
    <vt:lpwstr>true</vt:lpwstr>
  </property>
  <property fmtid="{D5CDD505-2E9C-101B-9397-08002B2CF9AE}" pid="3" name="MSIP_Label_a1113265-c559-4850-9a4d-5c092dbd21ac_SetDate">
    <vt:lpwstr>2022-08-28T22:17:33Z</vt:lpwstr>
  </property>
  <property fmtid="{D5CDD505-2E9C-101B-9397-08002B2CF9AE}" pid="4" name="MSIP_Label_a1113265-c559-4850-9a4d-5c092dbd21ac_Method">
    <vt:lpwstr>Standard</vt:lpwstr>
  </property>
  <property fmtid="{D5CDD505-2E9C-101B-9397-08002B2CF9AE}" pid="5" name="MSIP_Label_a1113265-c559-4850-9a4d-5c092dbd21ac_Name">
    <vt:lpwstr>Internal Use</vt:lpwstr>
  </property>
  <property fmtid="{D5CDD505-2E9C-101B-9397-08002B2CF9AE}" pid="6" name="MSIP_Label_a1113265-c559-4850-9a4d-5c092dbd21ac_SiteId">
    <vt:lpwstr>a6b169f1-592b-4329-8f33-8db8903003c7</vt:lpwstr>
  </property>
  <property fmtid="{D5CDD505-2E9C-101B-9397-08002B2CF9AE}" pid="7" name="MSIP_Label_a1113265-c559-4850-9a4d-5c092dbd21ac_ActionId">
    <vt:lpwstr>cd51db18-cbee-4ab7-82fe-fe7b622ff7b9</vt:lpwstr>
  </property>
  <property fmtid="{D5CDD505-2E9C-101B-9397-08002B2CF9AE}" pid="8" name="MSIP_Label_a1113265-c559-4850-9a4d-5c092dbd21ac_ContentBits">
    <vt:lpwstr>0</vt:lpwstr>
  </property>
  <property fmtid="{D5CDD505-2E9C-101B-9397-08002B2CF9AE}" pid="9" name="ContentTypeId">
    <vt:lpwstr>0x010100B6065BAB6D8C5C4A9C09FC5802F18351</vt:lpwstr>
  </property>
  <property fmtid="{D5CDD505-2E9C-101B-9397-08002B2CF9AE}" pid="10" name="MediaServiceImageTags">
    <vt:lpwstr/>
  </property>
</Properties>
</file>